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F946F-432E-4E55-AC45-E17427C39D3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41D6F-DA3D-4F07-913C-428A17F82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85D9194-D1D2-47C7-A3EC-7B95F389C905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EE05-E40D-4EA5-96E6-15E37730916A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DBA-95C8-4747-B9BC-659F35F267FF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CE019-7D09-4DF7-A3B3-4E8691342537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F51B82D-FF73-4CE6-A56C-9AA0F2FD58CE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DA04-3554-4F46-8E9F-C4FCBDF0B38F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FF7C-5634-49A3-9E8F-DF674E5258A4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1E1F-AB1A-473F-A5B1-77904CFAC32C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7FB5-3D77-40D5-A647-F864133EE05C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4FCD8-BB33-45A8-9FEB-B686369CA948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FB6C-6624-448D-A952-2CAAAF4C5493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9BA376-A7C4-4E91-98BF-EDADC4CD413E}" type="datetime1">
              <a:rPr lang="ru-RU" smtClean="0"/>
              <a:pPr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Характер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Лектор: кандидат социологических наук, доцент Л.К. Качалов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Типология характеров </a:t>
            </a:r>
            <a:r>
              <a:rPr lang="ru-RU" b="1" dirty="0" err="1" smtClean="0"/>
              <a:t>А.Е.Личко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Акцентуация характера – это чрезмерное усиление отдельных черт характера</a:t>
            </a:r>
          </a:p>
          <a:p>
            <a:r>
              <a:rPr lang="ru-RU" dirty="0" smtClean="0"/>
              <a:t>Акцентуации как временные состояния психики чаще всего наблюдаются в подростковом и раннем юношеском возрасте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Типология характеров </a:t>
            </a:r>
            <a:r>
              <a:rPr lang="ru-RU" b="1" dirty="0" err="1" smtClean="0"/>
              <a:t>А.Е.Личко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 </a:t>
            </a:r>
            <a:r>
              <a:rPr lang="ru-RU" dirty="0" err="1" smtClean="0"/>
              <a:t>Гипертимный</a:t>
            </a:r>
            <a:r>
              <a:rPr lang="ru-RU" dirty="0" smtClean="0"/>
              <a:t> тип</a:t>
            </a:r>
          </a:p>
          <a:p>
            <a:pPr>
              <a:buNone/>
            </a:pPr>
            <a:r>
              <a:rPr lang="ru-RU" dirty="0" smtClean="0"/>
              <a:t>2) Циклоидный тип</a:t>
            </a:r>
          </a:p>
          <a:p>
            <a:pPr>
              <a:buNone/>
            </a:pPr>
            <a:r>
              <a:rPr lang="ru-RU" dirty="0" smtClean="0"/>
              <a:t>3) Лабильный тип</a:t>
            </a:r>
          </a:p>
          <a:p>
            <a:pPr>
              <a:buNone/>
            </a:pPr>
            <a:r>
              <a:rPr lang="ru-RU" dirty="0" smtClean="0"/>
              <a:t>4) </a:t>
            </a:r>
            <a:r>
              <a:rPr lang="ru-RU" dirty="0" err="1" smtClean="0"/>
              <a:t>Астеноневротический</a:t>
            </a:r>
            <a:r>
              <a:rPr lang="ru-RU" dirty="0" smtClean="0"/>
              <a:t> тип</a:t>
            </a:r>
          </a:p>
          <a:p>
            <a:pPr>
              <a:buNone/>
            </a:pPr>
            <a:r>
              <a:rPr lang="ru-RU" dirty="0" smtClean="0"/>
              <a:t>5) </a:t>
            </a:r>
            <a:r>
              <a:rPr lang="ru-RU" dirty="0" err="1" smtClean="0"/>
              <a:t>Сензитивный</a:t>
            </a:r>
            <a:r>
              <a:rPr lang="ru-RU" dirty="0" smtClean="0"/>
              <a:t> тип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Типология характеров </a:t>
            </a:r>
            <a:r>
              <a:rPr lang="ru-RU" b="1" dirty="0" err="1" smtClean="0"/>
              <a:t>А.Е.Личко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6) Психастенический тип</a:t>
            </a:r>
          </a:p>
          <a:p>
            <a:pPr>
              <a:buNone/>
            </a:pPr>
            <a:r>
              <a:rPr lang="ru-RU" dirty="0" smtClean="0"/>
              <a:t>7) Шизоидный тип</a:t>
            </a:r>
          </a:p>
          <a:p>
            <a:pPr>
              <a:buNone/>
            </a:pPr>
            <a:r>
              <a:rPr lang="ru-RU" dirty="0" smtClean="0"/>
              <a:t>8) </a:t>
            </a:r>
            <a:r>
              <a:rPr lang="ru-RU" dirty="0" err="1" smtClean="0"/>
              <a:t>Эпилептоидный</a:t>
            </a:r>
            <a:r>
              <a:rPr lang="ru-RU" dirty="0" smtClean="0"/>
              <a:t> тип</a:t>
            </a:r>
          </a:p>
          <a:p>
            <a:pPr>
              <a:buNone/>
            </a:pPr>
            <a:r>
              <a:rPr lang="ru-RU" dirty="0" smtClean="0"/>
              <a:t>9) </a:t>
            </a:r>
            <a:r>
              <a:rPr lang="ru-RU" dirty="0" err="1" smtClean="0"/>
              <a:t>Истероидный</a:t>
            </a:r>
            <a:r>
              <a:rPr lang="ru-RU" dirty="0" smtClean="0"/>
              <a:t> тип</a:t>
            </a:r>
          </a:p>
          <a:p>
            <a:pPr>
              <a:buNone/>
            </a:pPr>
            <a:r>
              <a:rPr lang="ru-RU" dirty="0" smtClean="0"/>
              <a:t>10) Неустойчивый тип</a:t>
            </a:r>
          </a:p>
          <a:p>
            <a:pPr>
              <a:buNone/>
            </a:pPr>
            <a:r>
              <a:rPr lang="ru-RU" dirty="0" smtClean="0"/>
              <a:t>11) Конформный тип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Типология характеров К. </a:t>
            </a:r>
            <a:r>
              <a:rPr lang="ru-RU" b="1" dirty="0" err="1" smtClean="0"/>
              <a:t>Леонгарда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Классификация основана на оценке стиля общения человека с окружающими людьми</a:t>
            </a:r>
          </a:p>
          <a:p>
            <a:pPr>
              <a:buNone/>
            </a:pPr>
            <a:r>
              <a:rPr lang="ru-RU" dirty="0" smtClean="0"/>
              <a:t>1) </a:t>
            </a:r>
            <a:r>
              <a:rPr lang="ru-RU" dirty="0" err="1" smtClean="0"/>
              <a:t>Гипертимный</a:t>
            </a:r>
            <a:r>
              <a:rPr lang="ru-RU" dirty="0" smtClean="0"/>
              <a:t> тип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err="1" smtClean="0"/>
              <a:t>Дистимный</a:t>
            </a:r>
            <a:r>
              <a:rPr lang="ru-RU" dirty="0" smtClean="0"/>
              <a:t> тип</a:t>
            </a:r>
          </a:p>
          <a:p>
            <a:pPr>
              <a:buNone/>
            </a:pPr>
            <a:r>
              <a:rPr lang="ru-RU" dirty="0" smtClean="0"/>
              <a:t>3) Циклоидный тип</a:t>
            </a:r>
          </a:p>
          <a:p>
            <a:pPr>
              <a:buNone/>
            </a:pPr>
            <a:r>
              <a:rPr lang="ru-RU" dirty="0" smtClean="0"/>
              <a:t>4) Возбудимый тип</a:t>
            </a:r>
          </a:p>
          <a:p>
            <a:pPr>
              <a:buNone/>
            </a:pPr>
            <a:r>
              <a:rPr lang="ru-RU" dirty="0" smtClean="0"/>
              <a:t>5) Застревающий тип</a:t>
            </a:r>
          </a:p>
          <a:p>
            <a:pPr>
              <a:buNone/>
            </a:pPr>
            <a:r>
              <a:rPr lang="ru-RU" dirty="0" smtClean="0"/>
              <a:t>6) Педантичный тип</a:t>
            </a:r>
          </a:p>
          <a:p>
            <a:pPr>
              <a:buNone/>
            </a:pPr>
            <a:r>
              <a:rPr lang="ru-RU" dirty="0" smtClean="0"/>
              <a:t>7) Тревожный тип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Типология характеров К. </a:t>
            </a:r>
            <a:r>
              <a:rPr lang="ru-RU" b="1" dirty="0" err="1" smtClean="0"/>
              <a:t>Леонгарда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8) </a:t>
            </a:r>
            <a:r>
              <a:rPr lang="ru-RU" dirty="0" err="1" smtClean="0"/>
              <a:t>Эмотивный</a:t>
            </a:r>
            <a:r>
              <a:rPr lang="ru-RU" dirty="0" smtClean="0"/>
              <a:t> тип</a:t>
            </a:r>
          </a:p>
          <a:p>
            <a:pPr>
              <a:buNone/>
            </a:pPr>
            <a:r>
              <a:rPr lang="ru-RU" dirty="0" smtClean="0"/>
              <a:t>9) Демонстративный тип</a:t>
            </a:r>
          </a:p>
          <a:p>
            <a:pPr>
              <a:buNone/>
            </a:pPr>
            <a:r>
              <a:rPr lang="ru-RU" dirty="0" smtClean="0"/>
              <a:t>10) Экзальтированный тип</a:t>
            </a:r>
          </a:p>
          <a:p>
            <a:pPr>
              <a:buNone/>
            </a:pPr>
            <a:r>
              <a:rPr lang="ru-RU" dirty="0" smtClean="0"/>
              <a:t>11) </a:t>
            </a:r>
            <a:r>
              <a:rPr lang="ru-RU" dirty="0" err="1" smtClean="0"/>
              <a:t>Экстравертированный</a:t>
            </a:r>
            <a:r>
              <a:rPr lang="ru-RU" dirty="0" smtClean="0"/>
              <a:t> тип</a:t>
            </a:r>
          </a:p>
          <a:p>
            <a:pPr>
              <a:buNone/>
            </a:pPr>
            <a:r>
              <a:rPr lang="ru-RU" dirty="0" smtClean="0"/>
              <a:t>12) </a:t>
            </a:r>
            <a:r>
              <a:rPr lang="ru-RU" dirty="0" err="1" smtClean="0"/>
              <a:t>Интровертировенный</a:t>
            </a:r>
            <a:r>
              <a:rPr lang="ru-RU" dirty="0" smtClean="0"/>
              <a:t> тип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Социальная типология характеров </a:t>
            </a:r>
            <a:br>
              <a:rPr lang="ru-RU" b="1" dirty="0" smtClean="0"/>
            </a:br>
            <a:r>
              <a:rPr lang="ru-RU" b="1" dirty="0" smtClean="0"/>
              <a:t>Э. </a:t>
            </a:r>
            <a:r>
              <a:rPr lang="ru-RU" b="1" dirty="0" err="1" smtClean="0"/>
              <a:t>Фромма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 основе типологии лежит отношение человека к жизни, обществу и нравственным ценностям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1) Рецептивный тип</a:t>
            </a:r>
          </a:p>
          <a:p>
            <a:pPr>
              <a:buNone/>
            </a:pPr>
            <a:r>
              <a:rPr lang="ru-RU" b="1" dirty="0" smtClean="0"/>
              <a:t>2) Эксплуатирующий тип</a:t>
            </a:r>
          </a:p>
          <a:p>
            <a:pPr>
              <a:buNone/>
            </a:pPr>
            <a:r>
              <a:rPr lang="ru-RU" b="1" dirty="0" smtClean="0"/>
              <a:t>3) Накопительский тип</a:t>
            </a:r>
          </a:p>
          <a:p>
            <a:pPr>
              <a:buNone/>
            </a:pPr>
            <a:r>
              <a:rPr lang="ru-RU" b="1" dirty="0" smtClean="0"/>
              <a:t>4) Рыночный тип</a:t>
            </a:r>
          </a:p>
          <a:p>
            <a:pPr>
              <a:buNone/>
            </a:pPr>
            <a:r>
              <a:rPr lang="ru-RU" b="1" dirty="0" smtClean="0"/>
              <a:t>5) Продуктивный тип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Рецептивный тип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Настроен на пассивное потребление</a:t>
            </a:r>
          </a:p>
          <a:p>
            <a:r>
              <a:rPr lang="ru-RU" dirty="0" smtClean="0"/>
              <a:t>Склонен впитывать всё, что его окружает, в том числе и информацию, порой, не успевая её переваривать</a:t>
            </a:r>
          </a:p>
          <a:p>
            <a:r>
              <a:rPr lang="ru-RU" dirty="0" smtClean="0"/>
              <a:t>Характер таких людей часто отличается излишней наивностью и доверчивостью, что подвергает их риску манипуляций со стороны других людей, а также окружающего социума, культуры и средств массовой информации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Эксплуатирующий тип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Характеризуется высокой степенью подозрительности, недоверия, враждебности и цинизма по отношению к другим людям</a:t>
            </a:r>
          </a:p>
          <a:p>
            <a:r>
              <a:rPr lang="ru-RU" dirty="0" smtClean="0"/>
              <a:t>Склонен к болезненной зависти</a:t>
            </a:r>
          </a:p>
          <a:p>
            <a:r>
              <a:rPr lang="ru-RU" dirty="0" smtClean="0"/>
              <a:t>Людей  оценивает с точки зрения прагматической пользы, которую возможно из них извлечь</a:t>
            </a:r>
          </a:p>
          <a:p>
            <a:r>
              <a:rPr lang="ru-RU" dirty="0" smtClean="0"/>
              <a:t>Таким людям доставляет удовольствие кого-то у кого-то отнимать, поскольку именно так они утверждают себя</a:t>
            </a:r>
          </a:p>
          <a:p>
            <a:r>
              <a:rPr lang="ru-RU" dirty="0" smtClean="0"/>
              <a:t>Верит  в исключительность собственных прав на то, чтобы отнимать чужие ресурсы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Накопительский тип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Упрямство, закрытость и патологическая жадность</a:t>
            </a:r>
          </a:p>
          <a:p>
            <a:r>
              <a:rPr lang="ru-RU" dirty="0" smtClean="0"/>
              <a:t>Крайне болезненно относится к собственным границам и ресурсам, строя защитные стены от внешнего мира и переживая панический ужас перед необходимостью чем-либо с кем-либо делиться</a:t>
            </a:r>
          </a:p>
          <a:p>
            <a:r>
              <a:rPr lang="ru-RU" dirty="0" smtClean="0"/>
              <a:t>Свойственна стратегия обладания</a:t>
            </a:r>
          </a:p>
          <a:p>
            <a:r>
              <a:rPr lang="ru-RU" dirty="0" smtClean="0"/>
              <a:t>Из-за страха перед любыми переменами блокируется творческий ресурс личности, и она становится способной лишь цепляться за прошлое и воспроизводить старое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Рыночный тип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Личности свойственно оценивать себя и другим по критериям успешности, эффективности и производительности</a:t>
            </a:r>
          </a:p>
          <a:p>
            <a:r>
              <a:rPr lang="ru-RU" dirty="0" smtClean="0"/>
              <a:t>Для успеха важно уметь обзаводиться полезными социальными связями и использовать любую возможность для извлечения корыстных выгод</a:t>
            </a:r>
          </a:p>
          <a:p>
            <a:r>
              <a:rPr lang="ru-RU" dirty="0" smtClean="0"/>
              <a:t>Не свойственно строить глубокие и подлинные отношения с другими людьми</a:t>
            </a:r>
          </a:p>
          <a:p>
            <a:r>
              <a:rPr lang="ru-RU" dirty="0" smtClean="0"/>
              <a:t>Воспринимает как товар окружающих людей и себя</a:t>
            </a:r>
          </a:p>
          <a:p>
            <a:r>
              <a:rPr lang="ru-RU" dirty="0" smtClean="0"/>
              <a:t>Стремится выставить себя в выгодном свете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лекции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Понятие о характере</a:t>
            </a:r>
          </a:p>
          <a:p>
            <a:pPr lvl="0">
              <a:buNone/>
            </a:pPr>
            <a:r>
              <a:rPr lang="ru-RU" dirty="0" smtClean="0"/>
              <a:t>2. Типология характеров</a:t>
            </a:r>
          </a:p>
          <a:p>
            <a:pPr>
              <a:buNone/>
            </a:pPr>
            <a:r>
              <a:rPr lang="ru-RU" dirty="0" smtClean="0"/>
              <a:t>3.Формирование характера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Продуктивный тип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Представляет  собой гуманистический идеал того, какой должна быть </a:t>
            </a:r>
            <a:r>
              <a:rPr lang="ru-RU" dirty="0" err="1" smtClean="0"/>
              <a:t>самоактуализирующаяся</a:t>
            </a:r>
            <a:r>
              <a:rPr lang="ru-RU" dirty="0" smtClean="0"/>
              <a:t> личность</a:t>
            </a:r>
          </a:p>
          <a:p>
            <a:r>
              <a:rPr lang="ru-RU" dirty="0" smtClean="0"/>
              <a:t>Испытывает острую внутреннюю потребность в том, чтобы творить, производить и обмениваться с окружающим миром не только на уровне материального производства, но обмениваться всеми ресурсами, которые у него есть</a:t>
            </a:r>
          </a:p>
          <a:p>
            <a:r>
              <a:rPr lang="ru-RU" dirty="0" smtClean="0"/>
              <a:t>Способен  к построению искренних и подлинных отношений с другими людьми, основанных на заботе и участии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3. Формирование характера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Характер является прижизненным образованием</a:t>
            </a:r>
          </a:p>
          <a:p>
            <a:r>
              <a:rPr lang="ru-RU" b="1" dirty="0" smtClean="0"/>
              <a:t>Основную роль в формировании и развитии характера ребенка играет его общение с окружающими его людьми</a:t>
            </a:r>
          </a:p>
          <a:p>
            <a:r>
              <a:rPr lang="ru-RU" b="1" dirty="0" smtClean="0"/>
              <a:t>Сенситивным периодом для становления характера можно считать возраст от двух-трех до девяти-десяти лет</a:t>
            </a:r>
          </a:p>
          <a:p>
            <a:r>
              <a:rPr lang="ru-RU" b="1" dirty="0" smtClean="0"/>
              <a:t>Для  становления характера ребенка важны стиль общения взрослых друг с другом, а также способ обращения взрослых с ребенком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 Формирование характера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Трудолюбие , аккуратность, добросовестность, ответственность, настойчивость, — складываются в раннем и дошкольном детстве</a:t>
            </a:r>
          </a:p>
          <a:p>
            <a:r>
              <a:rPr lang="ru-RU" b="1" dirty="0" smtClean="0"/>
              <a:t>В начальных классах школы оформляются черты характера, проявляющиеся в отношениях с людьми</a:t>
            </a:r>
          </a:p>
          <a:p>
            <a:r>
              <a:rPr lang="ru-RU" b="1" dirty="0" smtClean="0"/>
              <a:t>В подростковом возрасте активно развиваются и закрепляются волевые черты характера</a:t>
            </a:r>
          </a:p>
          <a:p>
            <a:r>
              <a:rPr lang="ru-RU" b="1" dirty="0" smtClean="0"/>
              <a:t>В ранней юности формируются базовые нравственные, мировоззренческие основы личности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 Формирование характера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Характер  не является застывшим образованием, а формируется и трансформируется на протяжении всего жизненного пути человека</a:t>
            </a:r>
          </a:p>
          <a:p>
            <a:r>
              <a:rPr lang="ru-RU" b="1" dirty="0" smtClean="0"/>
              <a:t>Характер обусловлен объективными обстоятельствами жизненного пути человека</a:t>
            </a:r>
          </a:p>
          <a:p>
            <a:r>
              <a:rPr lang="ru-RU" b="1" dirty="0" smtClean="0"/>
              <a:t>Самовоспитание характера предполагает, что человек способен освободиться от излишнего самомнения, может критически посмотреть на себя</a:t>
            </a:r>
          </a:p>
          <a:p>
            <a:r>
              <a:rPr lang="ru-RU" b="1" dirty="0" smtClean="0"/>
              <a:t>Особое значение в формировании характера принадлежит общественной деятельности человека</a:t>
            </a:r>
          </a:p>
          <a:p>
            <a:r>
              <a:rPr lang="ru-RU" b="1" dirty="0" smtClean="0"/>
              <a:t>Сильными характерами обладают люди, ставящие перед собой большие задачи в работе, настойчиво добивающиеся их решения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 Понятие о характере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Характер  — структура стойких, сравнительно постоянных психических свойств, определяющих особенности отношений и поведения личности</a:t>
            </a:r>
          </a:p>
          <a:p>
            <a:r>
              <a:rPr lang="ru-RU" dirty="0" smtClean="0"/>
              <a:t>Главная особенность характера как психического феномена состоит в том, что характер всегда проявляется в деятельности, в отношении человека к </a:t>
            </a:r>
            <a:r>
              <a:rPr lang="ru-RU" dirty="0" smtClean="0"/>
              <a:t>окружающей </a:t>
            </a:r>
            <a:r>
              <a:rPr lang="ru-RU" dirty="0" smtClean="0"/>
              <a:t>его действительности и людям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Черты характера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Основные  черты характера могут обнаруживаться в особенностях деятельности</a:t>
            </a:r>
          </a:p>
          <a:p>
            <a:r>
              <a:rPr lang="ru-RU" b="1" dirty="0" smtClean="0"/>
              <a:t>Характер является прижизненным образованием и может трансформироваться в течение всей жизни</a:t>
            </a:r>
          </a:p>
          <a:p>
            <a:r>
              <a:rPr lang="ru-RU" b="1" dirty="0" smtClean="0"/>
              <a:t>Формирование характера происходит в различных по своим особенностям и уровню развития группах</a:t>
            </a:r>
          </a:p>
          <a:p>
            <a:r>
              <a:rPr lang="ru-RU" b="1" dirty="0" smtClean="0"/>
              <a:t>Под чертами характера понимают психические свойства человека, определяющие его поведение в типичных обстоятельствах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Черты характера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Черты характера связывают с психическими процессами</a:t>
            </a:r>
          </a:p>
          <a:p>
            <a:r>
              <a:rPr lang="ru-RU" b="1" dirty="0" smtClean="0"/>
              <a:t>Черты  характера рассматриваются в соответствии с направленностью личности</a:t>
            </a:r>
          </a:p>
          <a:p>
            <a:r>
              <a:rPr lang="ru-RU" b="1" dirty="0" smtClean="0"/>
              <a:t>Показательными для понимания характера могут быть также привязанности и интересы человека, связанные с его досугом</a:t>
            </a:r>
          </a:p>
          <a:p>
            <a:r>
              <a:rPr lang="ru-RU" b="1" dirty="0" smtClean="0"/>
              <a:t>Проявлением характера человека является его отношение к людям</a:t>
            </a:r>
          </a:p>
          <a:p>
            <a:r>
              <a:rPr lang="ru-RU" b="1" dirty="0" smtClean="0"/>
              <a:t>Группа  черт характера, определяющих отношение человека к самому себе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2. Типология характеров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Все типологии характеров строились на основе ряда общих идей:</a:t>
            </a:r>
          </a:p>
          <a:p>
            <a:pPr>
              <a:buNone/>
            </a:pPr>
            <a:r>
              <a:rPr lang="ru-RU" dirty="0" smtClean="0"/>
              <a:t>• характер человека начинает складываться довольно рано и остается устойчивым</a:t>
            </a:r>
          </a:p>
          <a:p>
            <a:pPr>
              <a:buNone/>
            </a:pPr>
            <a:r>
              <a:rPr lang="ru-RU" dirty="0" smtClean="0"/>
              <a:t>• сочетания черт, которые входят в структуру (тип) характера человека, случайными не являются</a:t>
            </a:r>
          </a:p>
          <a:p>
            <a:pPr>
              <a:buNone/>
            </a:pPr>
            <a:r>
              <a:rPr lang="ru-RU" dirty="0" smtClean="0"/>
              <a:t>• у всех людей характеры разные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Типология </a:t>
            </a:r>
            <a:r>
              <a:rPr lang="ru-RU" dirty="0" err="1" smtClean="0"/>
              <a:t>Э.Кречмера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Астеническое  телосложение имеет </a:t>
            </a:r>
            <a:r>
              <a:rPr lang="ru-RU" b="1" dirty="0" err="1" smtClean="0"/>
              <a:t>шизотимик</a:t>
            </a:r>
            <a:endParaRPr lang="ru-RU" b="1" dirty="0" smtClean="0"/>
          </a:p>
          <a:p>
            <a:r>
              <a:rPr lang="ru-RU" dirty="0" smtClean="0"/>
              <a:t>Он  замкнут, склонен к размышлениям, к абстракции, с трудом приспосабливается к окружению, чувствителен, раним</a:t>
            </a:r>
          </a:p>
          <a:p>
            <a:r>
              <a:rPr lang="ru-RU" dirty="0" smtClean="0"/>
              <a:t>Разновидности </a:t>
            </a:r>
            <a:r>
              <a:rPr lang="ru-RU" dirty="0" err="1" smtClean="0"/>
              <a:t>шизотимиков</a:t>
            </a:r>
            <a:r>
              <a:rPr lang="ru-RU" dirty="0" smtClean="0"/>
              <a:t>: «тонко чувствующие люди», идеалисты-мечтатели, холодные властные натуры и эгоисты, «сухари» и безвольные </a:t>
            </a:r>
          </a:p>
          <a:p>
            <a:r>
              <a:rPr lang="ru-RU" dirty="0" smtClean="0"/>
              <a:t>Группы </a:t>
            </a:r>
            <a:r>
              <a:rPr lang="ru-RU" dirty="0" err="1" smtClean="0"/>
              <a:t>шизотимиков</a:t>
            </a:r>
            <a:r>
              <a:rPr lang="ru-RU" dirty="0" smtClean="0"/>
              <a:t>: 1) чистые идеалисты и моралисты, 2) деспоты и фанатики, 3) люди холодного расчета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Типология </a:t>
            </a:r>
            <a:r>
              <a:rPr lang="ru-RU" b="1" dirty="0" err="1" smtClean="0"/>
              <a:t>Э.Кречмера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Пикническое телосложение имеет </a:t>
            </a:r>
            <a:r>
              <a:rPr lang="ru-RU" b="1" dirty="0" err="1" smtClean="0"/>
              <a:t>циклотимик</a:t>
            </a:r>
            <a:endParaRPr lang="ru-RU" b="1" dirty="0" smtClean="0"/>
          </a:p>
          <a:p>
            <a:r>
              <a:rPr lang="ru-RU" dirty="0" smtClean="0"/>
              <a:t>Эмоции  колеблются между радостью и печалью, он общителен, откровенен, добродушен, реалистичен во взглядах</a:t>
            </a:r>
          </a:p>
          <a:p>
            <a:r>
              <a:rPr lang="ru-RU" dirty="0" smtClean="0"/>
              <a:t>Разновидности: веселые болтуны, спокойные юмористы, сентиментальные тихони, беспечные любители жизни, активные практики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Типология </a:t>
            </a:r>
            <a:r>
              <a:rPr lang="ru-RU" b="1" dirty="0" err="1" smtClean="0"/>
              <a:t>Э.Кречмера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Атлетическое телосложение имеют </a:t>
            </a:r>
            <a:r>
              <a:rPr lang="ru-RU" b="1" dirty="0" err="1" smtClean="0"/>
              <a:t>искотимики</a:t>
            </a:r>
            <a:endParaRPr lang="ru-RU" b="1" dirty="0" smtClean="0"/>
          </a:p>
          <a:p>
            <a:r>
              <a:rPr lang="ru-RU" dirty="0" smtClean="0"/>
              <a:t>Они бывают двух видов: 1) энергичный, резкий, уверенный в себе, агрессивный 2)</a:t>
            </a:r>
            <a:r>
              <a:rPr lang="ru-RU" dirty="0" err="1" smtClean="0"/>
              <a:t>маловпечатлительный</a:t>
            </a:r>
            <a:r>
              <a:rPr lang="ru-RU" dirty="0" smtClean="0"/>
              <a:t>, со одержанными жестами и мимикой, с невысокой гибкостью мышления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174</TotalTime>
  <Words>1009</Words>
  <PresentationFormat>Экран (4:3)</PresentationFormat>
  <Paragraphs>145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Начальная</vt:lpstr>
      <vt:lpstr>Характер</vt:lpstr>
      <vt:lpstr>План лекции</vt:lpstr>
      <vt:lpstr>1. Понятие о характере</vt:lpstr>
      <vt:lpstr>Черты характера</vt:lpstr>
      <vt:lpstr>Черты характера</vt:lpstr>
      <vt:lpstr>2. Типология характеров</vt:lpstr>
      <vt:lpstr>Типология Э.Кречмера</vt:lpstr>
      <vt:lpstr>Типология Э.Кречмера</vt:lpstr>
      <vt:lpstr>Типология Э.Кречмера</vt:lpstr>
      <vt:lpstr>Типология характеров А.Е.Личко</vt:lpstr>
      <vt:lpstr>Типология характеров А.Е.Личко</vt:lpstr>
      <vt:lpstr>Типология характеров А.Е.Личко</vt:lpstr>
      <vt:lpstr>Типология характеров К. Леонгарда</vt:lpstr>
      <vt:lpstr>Типология характеров К. Леонгарда </vt:lpstr>
      <vt:lpstr>Социальная типология характеров  Э. Фромма</vt:lpstr>
      <vt:lpstr>Рецептивный тип</vt:lpstr>
      <vt:lpstr>Эксплуатирующий тип</vt:lpstr>
      <vt:lpstr>Накопительский тип</vt:lpstr>
      <vt:lpstr>Рыночный тип</vt:lpstr>
      <vt:lpstr>Продуктивный тип</vt:lpstr>
      <vt:lpstr>3. Формирование характера</vt:lpstr>
      <vt:lpstr>3. Формирование характера</vt:lpstr>
      <vt:lpstr>3. Формирование характера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</dc:title>
  <cp:lastModifiedBy>Leo</cp:lastModifiedBy>
  <cp:revision>19</cp:revision>
  <dcterms:modified xsi:type="dcterms:W3CDTF">2019-11-10T11:50:28Z</dcterms:modified>
</cp:coreProperties>
</file>